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0BBBD-BAFC-4185-A300-DF0E1D7AD3F2}" type="datetimeFigureOut">
              <a:rPr lang="en-US" smtClean="0"/>
              <a:pPr/>
              <a:t>4/10/2016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E2D64-F316-43F1-A708-5EAEA22B68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0BBBD-BAFC-4185-A300-DF0E1D7AD3F2}" type="datetimeFigureOut">
              <a:rPr lang="en-US" smtClean="0"/>
              <a:pPr/>
              <a:t>4/10/2016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E2D64-F316-43F1-A708-5EAEA22B68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0BBBD-BAFC-4185-A300-DF0E1D7AD3F2}" type="datetimeFigureOut">
              <a:rPr lang="en-US" smtClean="0"/>
              <a:pPr/>
              <a:t>4/10/2016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E2D64-F316-43F1-A708-5EAEA22B68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0BBBD-BAFC-4185-A300-DF0E1D7AD3F2}" type="datetimeFigureOut">
              <a:rPr lang="en-US" smtClean="0"/>
              <a:pPr/>
              <a:t>4/10/2016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E2D64-F316-43F1-A708-5EAEA22B68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0BBBD-BAFC-4185-A300-DF0E1D7AD3F2}" type="datetimeFigureOut">
              <a:rPr lang="en-US" smtClean="0"/>
              <a:pPr/>
              <a:t>4/10/2016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E2D64-F316-43F1-A708-5EAEA22B68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0BBBD-BAFC-4185-A300-DF0E1D7AD3F2}" type="datetimeFigureOut">
              <a:rPr lang="en-US" smtClean="0"/>
              <a:pPr/>
              <a:t>4/10/2016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E2D64-F316-43F1-A708-5EAEA22B68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0BBBD-BAFC-4185-A300-DF0E1D7AD3F2}" type="datetimeFigureOut">
              <a:rPr lang="en-US" smtClean="0"/>
              <a:pPr/>
              <a:t>4/10/2016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E2D64-F316-43F1-A708-5EAEA22B68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0BBBD-BAFC-4185-A300-DF0E1D7AD3F2}" type="datetimeFigureOut">
              <a:rPr lang="en-US" smtClean="0"/>
              <a:pPr/>
              <a:t>4/10/2016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E2D64-F316-43F1-A708-5EAEA22B68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0BBBD-BAFC-4185-A300-DF0E1D7AD3F2}" type="datetimeFigureOut">
              <a:rPr lang="en-US" smtClean="0"/>
              <a:pPr/>
              <a:t>4/10/2016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E2D64-F316-43F1-A708-5EAEA22B68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0BBBD-BAFC-4185-A300-DF0E1D7AD3F2}" type="datetimeFigureOut">
              <a:rPr lang="en-US" smtClean="0"/>
              <a:pPr/>
              <a:t>4/10/2016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E2D64-F316-43F1-A708-5EAEA22B68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0BBBD-BAFC-4185-A300-DF0E1D7AD3F2}" type="datetimeFigureOut">
              <a:rPr lang="en-US" smtClean="0"/>
              <a:pPr/>
              <a:t>4/10/2016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9E2D64-F316-43F1-A708-5EAEA22B68D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70BBBD-BAFC-4185-A300-DF0E1D7AD3F2}" type="datetimeFigureOut">
              <a:rPr lang="en-US" smtClean="0"/>
              <a:pPr/>
              <a:t>4/10/2016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9E2D64-F316-43F1-A708-5EAEA22B68D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C00000"/>
                </a:solidFill>
                <a:latin typeface="Jokerman" pitchFamily="82" charset="0"/>
              </a:rPr>
              <a:t>ADJECTIVES</a:t>
            </a:r>
            <a:endParaRPr lang="en-US" b="1" dirty="0">
              <a:solidFill>
                <a:srgbClr val="C00000"/>
              </a:solidFill>
              <a:latin typeface="Jokerman" pitchFamily="82" charset="0"/>
            </a:endParaRPr>
          </a:p>
        </p:txBody>
      </p:sp>
      <p:pic>
        <p:nvPicPr>
          <p:cNvPr id="4" name="Content Placeholder 3" descr="ADJ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143000"/>
            <a:ext cx="8153399" cy="5715000"/>
          </a:xfr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733800"/>
            <a:ext cx="7772400" cy="2035175"/>
          </a:xfrm>
        </p:spPr>
        <p:txBody>
          <a:bodyPr/>
          <a:lstStyle/>
          <a:p>
            <a:r>
              <a:rPr lang="en-US" dirty="0" smtClean="0">
                <a:latin typeface="Jokerman" pitchFamily="82" charset="0"/>
              </a:rPr>
              <a:t>2. ADJECTIVES HAVE 3 DEGREES</a:t>
            </a:r>
            <a:endParaRPr lang="en-US" dirty="0">
              <a:latin typeface="Jokerman" pitchFamily="82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609601"/>
            <a:ext cx="7808913" cy="1904999"/>
          </a:xfrm>
        </p:spPr>
        <p:txBody>
          <a:bodyPr>
            <a:normAutofit/>
          </a:bodyPr>
          <a:lstStyle/>
          <a:p>
            <a:r>
              <a:rPr lang="en-US" sz="4400" dirty="0" smtClean="0">
                <a:solidFill>
                  <a:srgbClr val="C00000"/>
                </a:solidFill>
                <a:latin typeface="Jokerman" pitchFamily="82" charset="0"/>
              </a:rPr>
              <a:t>1. ADJECTIVES  ARE OF 5 KINDS…</a:t>
            </a:r>
            <a:endParaRPr lang="en-US" sz="4400" dirty="0">
              <a:solidFill>
                <a:srgbClr val="C00000"/>
              </a:solidFill>
              <a:latin typeface="Jokerman" pitchFamily="82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>
                <a:solidFill>
                  <a:srgbClr val="0000FF"/>
                </a:solidFill>
                <a:latin typeface="Jokerman" pitchFamily="82" charset="0"/>
              </a:rPr>
              <a:t>THE FIVE KINDS OF ADJECTIVES ARE:-</a:t>
            </a:r>
            <a:endParaRPr lang="en-US" sz="3600" b="1" dirty="0">
              <a:solidFill>
                <a:srgbClr val="0000FF"/>
              </a:solidFill>
              <a:latin typeface="Jokerma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2578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Jokerman" pitchFamily="82" charset="0"/>
              </a:rPr>
              <a:t>1. </a:t>
            </a:r>
            <a:r>
              <a:rPr lang="en-US" sz="4200" b="1" u="sng" dirty="0">
                <a:latin typeface="Jokerman" pitchFamily="82" charset="0"/>
              </a:rPr>
              <a:t>Descriptive adjective </a:t>
            </a:r>
            <a:r>
              <a:rPr lang="en-US" sz="4200" u="sng" dirty="0">
                <a:latin typeface="Jokerman" pitchFamily="82" charset="0"/>
              </a:rPr>
              <a:t>or </a:t>
            </a:r>
            <a:r>
              <a:rPr lang="en-US" sz="4200" b="1" u="sng" dirty="0">
                <a:latin typeface="Jokerman" pitchFamily="82" charset="0"/>
              </a:rPr>
              <a:t>adjective of quality </a:t>
            </a:r>
            <a:endParaRPr lang="en-US" sz="4200" dirty="0">
              <a:latin typeface="Jokerman" pitchFamily="82" charset="0"/>
            </a:endParaRPr>
          </a:p>
          <a:p>
            <a:r>
              <a:rPr lang="en-US" sz="2400" b="1" u="sng" dirty="0">
                <a:solidFill>
                  <a:srgbClr val="FF0000"/>
                </a:solidFill>
                <a:latin typeface="Jokerman" pitchFamily="82" charset="0"/>
              </a:rPr>
              <a:t>EXAMPLES</a:t>
            </a:r>
            <a:endParaRPr lang="en-US" sz="2400" dirty="0">
              <a:solidFill>
                <a:srgbClr val="FF0000"/>
              </a:solidFill>
              <a:latin typeface="Jokerman" pitchFamily="82" charset="0"/>
            </a:endParaRPr>
          </a:p>
          <a:p>
            <a:r>
              <a:rPr lang="en-US" dirty="0">
                <a:solidFill>
                  <a:srgbClr val="FF0000"/>
                </a:solidFill>
                <a:latin typeface="Jokerman" pitchFamily="82" charset="0"/>
              </a:rPr>
              <a:t>  </a:t>
            </a:r>
            <a:r>
              <a:rPr lang="en-US" b="1" dirty="0">
                <a:solidFill>
                  <a:srgbClr val="FF0000"/>
                </a:solidFill>
                <a:latin typeface="Jokerman" pitchFamily="82" charset="0"/>
              </a:rPr>
              <a:t>dangerous </a:t>
            </a:r>
            <a:r>
              <a:rPr lang="en-US" dirty="0">
                <a:solidFill>
                  <a:srgbClr val="FF0000"/>
                </a:solidFill>
                <a:latin typeface="Jokerman" pitchFamily="82" charset="0"/>
              </a:rPr>
              <a:t>chemicals </a:t>
            </a:r>
          </a:p>
          <a:p>
            <a:r>
              <a:rPr lang="en-US" dirty="0">
                <a:solidFill>
                  <a:srgbClr val="FF0000"/>
                </a:solidFill>
                <a:latin typeface="Jokerman" pitchFamily="82" charset="0"/>
              </a:rPr>
              <a:t>  </a:t>
            </a:r>
            <a:r>
              <a:rPr lang="en-US" b="1" dirty="0">
                <a:solidFill>
                  <a:srgbClr val="FF0000"/>
                </a:solidFill>
                <a:latin typeface="Jokerman" pitchFamily="82" charset="0"/>
              </a:rPr>
              <a:t>green</a:t>
            </a:r>
            <a:r>
              <a:rPr lang="en-US" dirty="0">
                <a:solidFill>
                  <a:srgbClr val="FF0000"/>
                </a:solidFill>
                <a:latin typeface="Jokerman" pitchFamily="82" charset="0"/>
              </a:rPr>
              <a:t> vegetables </a:t>
            </a:r>
          </a:p>
          <a:p>
            <a:r>
              <a:rPr lang="en-US" dirty="0">
                <a:solidFill>
                  <a:srgbClr val="FF0000"/>
                </a:solidFill>
                <a:latin typeface="Jokerman" pitchFamily="82" charset="0"/>
              </a:rPr>
              <a:t>  a </a:t>
            </a:r>
            <a:r>
              <a:rPr lang="en-US" b="1" dirty="0">
                <a:solidFill>
                  <a:srgbClr val="FF0000"/>
                </a:solidFill>
                <a:latin typeface="Jokerman" pitchFamily="82" charset="0"/>
              </a:rPr>
              <a:t>square</a:t>
            </a:r>
            <a:r>
              <a:rPr lang="en-US" dirty="0">
                <a:solidFill>
                  <a:srgbClr val="FF0000"/>
                </a:solidFill>
                <a:latin typeface="Jokerman" pitchFamily="82" charset="0"/>
              </a:rPr>
              <a:t> box </a:t>
            </a:r>
          </a:p>
          <a:p>
            <a:r>
              <a:rPr lang="en-US" dirty="0">
                <a:solidFill>
                  <a:srgbClr val="FF0000"/>
                </a:solidFill>
                <a:latin typeface="Jokerman" pitchFamily="82" charset="0"/>
              </a:rPr>
              <a:t>  a </a:t>
            </a:r>
            <a:r>
              <a:rPr lang="en-US" b="1" dirty="0">
                <a:solidFill>
                  <a:srgbClr val="FF0000"/>
                </a:solidFill>
                <a:latin typeface="Jokerman" pitchFamily="82" charset="0"/>
              </a:rPr>
              <a:t>big </a:t>
            </a:r>
            <a:r>
              <a:rPr lang="en-US" dirty="0">
                <a:solidFill>
                  <a:srgbClr val="FF0000"/>
                </a:solidFill>
                <a:latin typeface="Jokerman" pitchFamily="82" charset="0"/>
              </a:rPr>
              <a:t>house </a:t>
            </a:r>
          </a:p>
          <a:p>
            <a:r>
              <a:rPr lang="en-US" dirty="0">
                <a:solidFill>
                  <a:srgbClr val="FF0000"/>
                </a:solidFill>
                <a:latin typeface="Jokerman" pitchFamily="82" charset="0"/>
              </a:rPr>
              <a:t>  a </a:t>
            </a:r>
            <a:r>
              <a:rPr lang="en-US" b="1" dirty="0">
                <a:solidFill>
                  <a:srgbClr val="FF0000"/>
                </a:solidFill>
                <a:latin typeface="Jokerman" pitchFamily="82" charset="0"/>
              </a:rPr>
              <a:t>tall </a:t>
            </a:r>
            <a:r>
              <a:rPr lang="en-US" dirty="0">
                <a:solidFill>
                  <a:srgbClr val="FF0000"/>
                </a:solidFill>
                <a:latin typeface="Jokerman" pitchFamily="82" charset="0"/>
              </a:rPr>
              <a:t>tree </a:t>
            </a:r>
          </a:p>
          <a:p>
            <a:r>
              <a:rPr lang="en-US" dirty="0">
                <a:solidFill>
                  <a:srgbClr val="FF0000"/>
                </a:solidFill>
                <a:latin typeface="Jokerman" pitchFamily="82" charset="0"/>
              </a:rPr>
              <a:t>  a </a:t>
            </a:r>
            <a:r>
              <a:rPr lang="en-US" b="1" dirty="0">
                <a:solidFill>
                  <a:srgbClr val="FF0000"/>
                </a:solidFill>
                <a:latin typeface="Jokerman" pitchFamily="82" charset="0"/>
              </a:rPr>
              <a:t>cold</a:t>
            </a:r>
            <a:r>
              <a:rPr lang="en-US" dirty="0">
                <a:solidFill>
                  <a:srgbClr val="FF0000"/>
                </a:solidFill>
                <a:latin typeface="Jokerman" pitchFamily="82" charset="0"/>
              </a:rPr>
              <a:t> morning </a:t>
            </a:r>
          </a:p>
          <a:p>
            <a:r>
              <a:rPr lang="en-US" dirty="0">
                <a:solidFill>
                  <a:srgbClr val="FF0000"/>
                </a:solidFill>
                <a:latin typeface="Jokerman" pitchFamily="82" charset="0"/>
              </a:rPr>
              <a:t>  a </a:t>
            </a:r>
            <a:r>
              <a:rPr lang="en-US" b="1" dirty="0">
                <a:solidFill>
                  <a:srgbClr val="FF0000"/>
                </a:solidFill>
                <a:latin typeface="Jokerman" pitchFamily="82" charset="0"/>
              </a:rPr>
              <a:t>true</a:t>
            </a:r>
            <a:r>
              <a:rPr lang="en-US" dirty="0">
                <a:solidFill>
                  <a:srgbClr val="FF0000"/>
                </a:solidFill>
                <a:latin typeface="Jokerman" pitchFamily="82" charset="0"/>
              </a:rPr>
              <a:t> story </a:t>
            </a:r>
          </a:p>
          <a:p>
            <a:r>
              <a:rPr lang="en-US" dirty="0">
                <a:solidFill>
                  <a:srgbClr val="FF0000"/>
                </a:solidFill>
                <a:latin typeface="Jokerman" pitchFamily="82" charset="0"/>
              </a:rPr>
              <a:t>  </a:t>
            </a:r>
            <a:r>
              <a:rPr lang="en-US" b="1" dirty="0">
                <a:solidFill>
                  <a:srgbClr val="FF0000"/>
                </a:solidFill>
                <a:latin typeface="Jokerman" pitchFamily="82" charset="0"/>
              </a:rPr>
              <a:t>English</a:t>
            </a:r>
            <a:r>
              <a:rPr lang="en-US" dirty="0">
                <a:solidFill>
                  <a:srgbClr val="FF0000"/>
                </a:solidFill>
                <a:latin typeface="Jokerman" pitchFamily="82" charset="0"/>
              </a:rPr>
              <a:t> language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>
                <a:latin typeface="Jokerman" pitchFamily="82" charset="0"/>
              </a:rPr>
              <a:t>THE </a:t>
            </a:r>
            <a:r>
              <a:rPr lang="en-US" sz="3600" b="1" u="sng" dirty="0" smtClean="0">
                <a:latin typeface="Jokerman" pitchFamily="82" charset="0"/>
              </a:rPr>
              <a:t>2</a:t>
            </a:r>
            <a:r>
              <a:rPr lang="en-US" sz="3600" b="1" u="sng" baseline="30000" dirty="0" smtClean="0">
                <a:latin typeface="Jokerman" pitchFamily="82" charset="0"/>
              </a:rPr>
              <a:t>ND</a:t>
            </a:r>
            <a:r>
              <a:rPr lang="en-US" sz="3600" b="1" dirty="0" smtClean="0">
                <a:latin typeface="Jokerman" pitchFamily="82" charset="0"/>
              </a:rPr>
              <a:t> AND </a:t>
            </a:r>
            <a:r>
              <a:rPr lang="en-US" sz="3600" b="1" u="sng" dirty="0" smtClean="0">
                <a:latin typeface="Jokerman" pitchFamily="82" charset="0"/>
              </a:rPr>
              <a:t>3</a:t>
            </a:r>
            <a:r>
              <a:rPr lang="en-US" sz="3600" b="1" u="sng" baseline="30000" dirty="0" smtClean="0">
                <a:latin typeface="Jokerman" pitchFamily="82" charset="0"/>
              </a:rPr>
              <a:t>RD</a:t>
            </a:r>
            <a:r>
              <a:rPr lang="en-US" sz="3600" b="1" dirty="0" smtClean="0">
                <a:latin typeface="Jokerman" pitchFamily="82" charset="0"/>
              </a:rPr>
              <a:t> KIND OF ADJECTIVES ARE:-</a:t>
            </a:r>
            <a:endParaRPr lang="en-US" sz="3600" b="1" dirty="0">
              <a:latin typeface="Jokerman" pitchFamily="8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en-US" sz="9600" b="1" u="sng" dirty="0" smtClean="0">
                <a:latin typeface="Jokerman" pitchFamily="82" charset="0"/>
              </a:rPr>
              <a:t>2.</a:t>
            </a:r>
            <a:r>
              <a:rPr lang="en-US" sz="9600" b="1" dirty="0" smtClean="0">
                <a:latin typeface="Jokerman" pitchFamily="82" charset="0"/>
              </a:rPr>
              <a:t> </a:t>
            </a:r>
            <a:r>
              <a:rPr lang="en-US" sz="9600" b="1" u="sng" dirty="0" smtClean="0">
                <a:latin typeface="Jokerman" pitchFamily="82" charset="0"/>
              </a:rPr>
              <a:t>Adjective </a:t>
            </a:r>
            <a:r>
              <a:rPr lang="en-US" sz="9600" b="1" u="sng" dirty="0">
                <a:latin typeface="Jokerman" pitchFamily="82" charset="0"/>
              </a:rPr>
              <a:t>of </a:t>
            </a:r>
            <a:r>
              <a:rPr lang="en-US" sz="9600" b="1" u="sng" dirty="0" smtClean="0">
                <a:latin typeface="Jokerman" pitchFamily="82" charset="0"/>
              </a:rPr>
              <a:t>quantity</a:t>
            </a:r>
          </a:p>
          <a:p>
            <a:endParaRPr lang="en-US" sz="9600" b="1" dirty="0">
              <a:latin typeface="Jokerman" pitchFamily="82" charset="0"/>
            </a:endParaRPr>
          </a:p>
          <a:p>
            <a:pPr lvl="0"/>
            <a:r>
              <a:rPr lang="en-US" sz="9600" b="1" dirty="0">
                <a:solidFill>
                  <a:srgbClr val="FF0000"/>
                </a:solidFill>
                <a:latin typeface="Jokerman" pitchFamily="82" charset="0"/>
              </a:rPr>
              <a:t>He has eaten three apples</a:t>
            </a:r>
            <a:r>
              <a:rPr lang="en-US" sz="9600" b="1" dirty="0" smtClean="0">
                <a:solidFill>
                  <a:srgbClr val="FF0000"/>
                </a:solidFill>
                <a:latin typeface="Jokerman" pitchFamily="82" charset="0"/>
              </a:rPr>
              <a:t>.</a:t>
            </a:r>
          </a:p>
          <a:p>
            <a:pPr lvl="0"/>
            <a:endParaRPr lang="en-US" sz="9600" b="1" dirty="0">
              <a:solidFill>
                <a:srgbClr val="FF0000"/>
              </a:solidFill>
              <a:latin typeface="Jokerman" pitchFamily="82" charset="0"/>
            </a:endParaRPr>
          </a:p>
          <a:p>
            <a:pPr lvl="0"/>
            <a:r>
              <a:rPr lang="en-US" sz="9600" b="1" dirty="0">
                <a:solidFill>
                  <a:srgbClr val="FF0000"/>
                </a:solidFill>
                <a:latin typeface="Jokerman" pitchFamily="82" charset="0"/>
              </a:rPr>
              <a:t>I don’t have much money</a:t>
            </a:r>
            <a:r>
              <a:rPr lang="en-US" sz="9600" b="1" dirty="0" smtClean="0">
                <a:solidFill>
                  <a:srgbClr val="FF0000"/>
                </a:solidFill>
                <a:latin typeface="Jokerman" pitchFamily="82" charset="0"/>
              </a:rPr>
              <a:t>.</a:t>
            </a:r>
          </a:p>
          <a:p>
            <a:pPr lvl="0"/>
            <a:endParaRPr lang="en-US" sz="9600" b="1" dirty="0">
              <a:solidFill>
                <a:srgbClr val="FF0000"/>
              </a:solidFill>
              <a:latin typeface="Jokerman" pitchFamily="82" charset="0"/>
            </a:endParaRPr>
          </a:p>
          <a:p>
            <a:pPr lvl="0"/>
            <a:r>
              <a:rPr lang="en-US" sz="9600" b="1" dirty="0">
                <a:solidFill>
                  <a:srgbClr val="FF0000"/>
                </a:solidFill>
                <a:latin typeface="Jokerman" pitchFamily="82" charset="0"/>
              </a:rPr>
              <a:t>There is so much wine for the guests</a:t>
            </a:r>
            <a:r>
              <a:rPr lang="en-US" sz="9600" b="1" dirty="0" smtClean="0">
                <a:solidFill>
                  <a:srgbClr val="FF0000"/>
                </a:solidFill>
                <a:latin typeface="Jokerman" pitchFamily="82" charset="0"/>
              </a:rPr>
              <a:t>.</a:t>
            </a:r>
          </a:p>
          <a:p>
            <a:pPr lvl="0"/>
            <a:endParaRPr lang="en-US" sz="9600" b="1" dirty="0">
              <a:solidFill>
                <a:srgbClr val="FF0000"/>
              </a:solidFill>
              <a:latin typeface="Jokerman" pitchFamily="82" charset="0"/>
            </a:endParaRPr>
          </a:p>
          <a:p>
            <a:pPr lvl="0"/>
            <a:r>
              <a:rPr lang="en-US" sz="9600" b="1" dirty="0">
                <a:solidFill>
                  <a:srgbClr val="FF0000"/>
                </a:solidFill>
                <a:latin typeface="Jokerman" pitchFamily="82" charset="0"/>
              </a:rPr>
              <a:t>This long, thin centipede has many legs.</a:t>
            </a:r>
          </a:p>
          <a:p>
            <a:pPr lvl="0"/>
            <a:r>
              <a:rPr lang="en-US" sz="9600" b="1" dirty="0">
                <a:latin typeface="Jokerman" pitchFamily="82" charset="0"/>
              </a:rPr>
              <a:t> </a:t>
            </a:r>
            <a:endParaRPr lang="en-US" sz="9600" dirty="0">
              <a:latin typeface="Jokerman" pitchFamily="82" charset="0"/>
            </a:endParaRPr>
          </a:p>
          <a:p>
            <a:endParaRPr lang="en-US" sz="96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lvl="0">
              <a:buNone/>
            </a:pPr>
            <a:r>
              <a:rPr lang="en-US" sz="2400" b="1" u="sng" dirty="0" smtClean="0">
                <a:latin typeface="Jokerman" pitchFamily="82" charset="0"/>
              </a:rPr>
              <a:t>3.</a:t>
            </a:r>
            <a:r>
              <a:rPr lang="en-US" sz="2400" b="1" dirty="0" smtClean="0">
                <a:latin typeface="Jokerman" pitchFamily="82" charset="0"/>
              </a:rPr>
              <a:t> </a:t>
            </a:r>
            <a:r>
              <a:rPr lang="en-US" sz="2400" b="1" u="sng" dirty="0" smtClean="0">
                <a:latin typeface="Jokerman" pitchFamily="82" charset="0"/>
              </a:rPr>
              <a:t>Demonstrative </a:t>
            </a:r>
            <a:r>
              <a:rPr lang="en-US" sz="2400" b="1" u="sng" dirty="0">
                <a:latin typeface="Jokerman" pitchFamily="82" charset="0"/>
              </a:rPr>
              <a:t>adjective</a:t>
            </a:r>
            <a:endParaRPr lang="en-US" sz="2400" b="1" dirty="0">
              <a:latin typeface="Jokerman" pitchFamily="82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>
                <a:latin typeface="Jokerman" pitchFamily="82" charset="0"/>
              </a:rPr>
              <a:t> </a:t>
            </a:r>
            <a:r>
              <a:rPr lang="en-US" sz="2400" b="1" dirty="0" smtClean="0">
                <a:solidFill>
                  <a:srgbClr val="FF0000"/>
                </a:solidFill>
                <a:latin typeface="Jokerman" pitchFamily="82" charset="0"/>
              </a:rPr>
              <a:t>This </a:t>
            </a:r>
            <a:r>
              <a:rPr lang="en-US" sz="2400" b="1" dirty="0">
                <a:solidFill>
                  <a:srgbClr val="FF0000"/>
                </a:solidFill>
                <a:latin typeface="Jokerman" pitchFamily="82" charset="0"/>
              </a:rPr>
              <a:t>red balloon is mine and those three yellow </a:t>
            </a:r>
            <a:r>
              <a:rPr lang="en-US" sz="2400" b="1" dirty="0" smtClean="0">
                <a:solidFill>
                  <a:srgbClr val="FF0000"/>
                </a:solidFill>
                <a:latin typeface="Jokerman" pitchFamily="82" charset="0"/>
              </a:rPr>
              <a:t> ones </a:t>
            </a:r>
            <a:r>
              <a:rPr lang="en-US" sz="2400" b="1" dirty="0">
                <a:solidFill>
                  <a:srgbClr val="FF0000"/>
                </a:solidFill>
                <a:latin typeface="Jokerman" pitchFamily="82" charset="0"/>
              </a:rPr>
              <a:t>are yours</a:t>
            </a:r>
            <a:r>
              <a:rPr lang="en-US" sz="2400" b="1" dirty="0" smtClean="0">
                <a:solidFill>
                  <a:srgbClr val="FF0000"/>
                </a:solidFill>
                <a:latin typeface="Jokerman" pitchFamily="82" charset="0"/>
              </a:rPr>
              <a:t>.</a:t>
            </a:r>
          </a:p>
          <a:p>
            <a:pPr lvl="0">
              <a:lnSpc>
                <a:spcPct val="170000"/>
              </a:lnSpc>
              <a:buNone/>
            </a:pPr>
            <a:r>
              <a:rPr lang="en-US" sz="2400" b="1" dirty="0" smtClean="0">
                <a:solidFill>
                  <a:srgbClr val="FF0000"/>
                </a:solidFill>
                <a:latin typeface="Jokerman" pitchFamily="82" charset="0"/>
              </a:rPr>
              <a:t>.This </a:t>
            </a:r>
            <a:r>
              <a:rPr lang="en-US" sz="2400" b="1" dirty="0">
                <a:solidFill>
                  <a:srgbClr val="FF0000"/>
                </a:solidFill>
                <a:latin typeface="Jokerman" pitchFamily="82" charset="0"/>
              </a:rPr>
              <a:t>cute baby is his brother. That cute baby is his sister</a:t>
            </a:r>
            <a:r>
              <a:rPr lang="en-US" sz="2400" b="1" dirty="0" smtClean="0">
                <a:solidFill>
                  <a:srgbClr val="FF0000"/>
                </a:solidFill>
                <a:latin typeface="Jokerman" pitchFamily="82" charset="0"/>
              </a:rPr>
              <a:t>.</a:t>
            </a:r>
          </a:p>
          <a:p>
            <a:pPr lvl="0">
              <a:lnSpc>
                <a:spcPct val="170000"/>
              </a:lnSpc>
            </a:pPr>
            <a:endParaRPr lang="en-US" sz="2000" b="1" dirty="0">
              <a:solidFill>
                <a:srgbClr val="FF0000"/>
              </a:solidFill>
              <a:latin typeface="Jokerman" pitchFamily="82" charset="0"/>
            </a:endParaRPr>
          </a:p>
          <a:p>
            <a:pPr lvl="0">
              <a:lnSpc>
                <a:spcPct val="170000"/>
              </a:lnSpc>
              <a:buNone/>
            </a:pPr>
            <a:endParaRPr lang="en-US" sz="2000" b="1" dirty="0">
              <a:solidFill>
                <a:srgbClr val="FF0000"/>
              </a:solidFill>
              <a:latin typeface="Jokerman" pitchFamily="82" charset="0"/>
            </a:endParaRPr>
          </a:p>
          <a:p>
            <a:pPr>
              <a:buNone/>
            </a:pPr>
            <a:r>
              <a:rPr lang="en-US" sz="2000" b="1" dirty="0">
                <a:solidFill>
                  <a:srgbClr val="FF0000"/>
                </a:solidFill>
                <a:latin typeface="Jokerman" pitchFamily="82" charset="0"/>
              </a:rPr>
              <a:t> </a:t>
            </a:r>
          </a:p>
          <a:p>
            <a:endParaRPr lang="en-US" sz="2000" b="1" dirty="0">
              <a:solidFill>
                <a:srgbClr val="FF0000"/>
              </a:solidFill>
              <a:latin typeface="Jokerman" pitchFamily="8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457200" y="304800"/>
            <a:ext cx="8458200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Jokerman" pitchFamily="82" charset="0"/>
                <a:ea typeface="Calibri" pitchFamily="34" charset="0"/>
                <a:cs typeface="Times New Roman" pitchFamily="18" charset="0"/>
              </a:rPr>
              <a:t>4.Possessive adjective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sng" strike="noStrike" cap="none" normalizeH="0" baseline="0" dirty="0" smtClean="0">
                <a:ln>
                  <a:noFill/>
                </a:ln>
                <a:solidFill>
                  <a:srgbClr val="FF0066"/>
                </a:solidFill>
                <a:effectLst/>
                <a:latin typeface="Jokerman" pitchFamily="82" charset="0"/>
              </a:rPr>
              <a:t>Example: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Jokerman" pitchFamily="82" charset="0"/>
                <a:ea typeface="Times New Roman" pitchFamily="18" charset="0"/>
                <a:cs typeface="Times New Roman" pitchFamily="18" charset="0"/>
              </a:rPr>
              <a:t>I spent my afternoon cleaning the toilet.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Jokerman" pitchFamily="82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Jokerman" pitchFamily="82" charset="0"/>
                <a:ea typeface="Times New Roman" pitchFamily="18" charset="0"/>
                <a:cs typeface="Times New Roman" pitchFamily="18" charset="0"/>
              </a:rPr>
              <a:t>This must be your cap.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Jokerman" pitchFamily="82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Jokerman" pitchFamily="82" charset="0"/>
                <a:ea typeface="Times New Roman" pitchFamily="18" charset="0"/>
                <a:cs typeface="Times New Roman" pitchFamily="18" charset="0"/>
              </a:rPr>
              <a:t>His arms have a few tattoos.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Jokerman" pitchFamily="82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Jokerman" pitchFamily="82" charset="0"/>
                <a:ea typeface="Times New Roman" pitchFamily="18" charset="0"/>
                <a:cs typeface="Times New Roman" pitchFamily="18" charset="0"/>
              </a:rPr>
              <a:t>Its skin is dry and rough.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Jokerman" pitchFamily="82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Jokerman" pitchFamily="82" charset="0"/>
                <a:ea typeface="Times New Roman" pitchFamily="18" charset="0"/>
                <a:cs typeface="Times New Roman" pitchFamily="18" charset="0"/>
              </a:rPr>
              <a:t>Our grandmothers were classmates.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Jokerman" pitchFamily="8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sng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Jokerman" pitchFamily="82" charset="0"/>
                <a:ea typeface="Calibri" pitchFamily="34" charset="0"/>
                <a:cs typeface="Times New Roman" pitchFamily="18" charset="0"/>
              </a:rPr>
              <a:t>5.Interrogative Adjective</a:t>
            </a:r>
            <a:endParaRPr kumimoji="0" lang="en-US" sz="24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Jokerman" pitchFamily="8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sng" strike="noStrike" cap="none" normalizeH="0" baseline="0" dirty="0" smtClean="0">
                <a:ln>
                  <a:noFill/>
                </a:ln>
                <a:solidFill>
                  <a:srgbClr val="FF00FF"/>
                </a:solidFill>
                <a:effectLst/>
                <a:latin typeface="Jokerman" pitchFamily="82" charset="0"/>
                <a:ea typeface="Times New Roman" pitchFamily="18" charset="0"/>
                <a:cs typeface="Times New Roman" pitchFamily="18" charset="0"/>
              </a:rPr>
              <a:t>Example:</a:t>
            </a:r>
            <a:endParaRPr kumimoji="0" lang="en-US" sz="2800" b="0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Jokerman" pitchFamily="8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Jokerman" pitchFamily="82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Jokerman" pitchFamily="82" charset="0"/>
                <a:ea typeface="Times New Roman" pitchFamily="18" charset="0"/>
                <a:cs typeface="Times New Roman" pitchFamily="18" charset="0"/>
              </a:rPr>
              <a:t>Which animal do you like?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Jokerman" pitchFamily="8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Jokerman" pitchFamily="82" charset="0"/>
                <a:ea typeface="Times New Roman" pitchFamily="18" charset="0"/>
                <a:cs typeface="Times New Roman" pitchFamily="18" charset="0"/>
              </a:rPr>
              <a:t>- What food do you prefer?</a:t>
            </a:r>
            <a:endParaRPr kumimoji="0" lang="en-US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Jokerman" pitchFamily="8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Jokerman" pitchFamily="82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>
                <a:latin typeface="Jokerman" pitchFamily="82" charset="0"/>
              </a:rPr>
              <a:t>Now we come to the second part:-</a:t>
            </a:r>
            <a:endParaRPr lang="en-US" sz="2400" dirty="0">
              <a:latin typeface="Jokerman" pitchFamily="82" charset="0"/>
            </a:endParaRPr>
          </a:p>
        </p:txBody>
      </p:sp>
      <p:pic>
        <p:nvPicPr>
          <p:cNvPr id="5" name="Picture Placeholder 4" descr="HAPPY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5000" b="5000"/>
          <a:stretch>
            <a:fillRect/>
          </a:stretch>
        </p:blipFill>
        <p:spPr/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>
                <a:solidFill>
                  <a:srgbClr val="7030A0"/>
                </a:solidFill>
                <a:latin typeface="Jokerman" pitchFamily="82" charset="0"/>
              </a:rPr>
              <a:t>The degrees of comparison or adjectives</a:t>
            </a:r>
            <a:endParaRPr lang="en-US" sz="2400" b="1" dirty="0">
              <a:solidFill>
                <a:srgbClr val="7030A0"/>
              </a:solidFill>
              <a:latin typeface="Jokerman" pitchFamily="82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Jokerman" pitchFamily="82" charset="0"/>
              </a:rPr>
              <a:t>Here are a few adjectives</a:t>
            </a:r>
            <a:endParaRPr lang="en-US" sz="3200" b="1" dirty="0">
              <a:solidFill>
                <a:srgbClr val="C00000"/>
              </a:solidFill>
              <a:latin typeface="Jokerman" pitchFamily="82" charset="0"/>
            </a:endParaRPr>
          </a:p>
        </p:txBody>
      </p:sp>
      <p:pic>
        <p:nvPicPr>
          <p:cNvPr id="4" name="Content Placeholder 3" descr="images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371600"/>
            <a:ext cx="8077200" cy="518160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182</Words>
  <Application>Microsoft Office PowerPoint</Application>
  <PresentationFormat>On-screen Show (4:3)</PresentationFormat>
  <Paragraphs>45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ADJECTIVES</vt:lpstr>
      <vt:lpstr>2. ADJECTIVES HAVE 3 DEGREES</vt:lpstr>
      <vt:lpstr>THE FIVE KINDS OF ADJECTIVES ARE:-</vt:lpstr>
      <vt:lpstr>THE 2ND AND 3RD KIND OF ADJECTIVES ARE:-</vt:lpstr>
      <vt:lpstr>Slide 5</vt:lpstr>
      <vt:lpstr>Now we come to the second part:-</vt:lpstr>
      <vt:lpstr>Here are a few adjectives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ADJECTIVES</dc:title>
  <dc:creator>pc</dc:creator>
  <cp:lastModifiedBy>pc</cp:lastModifiedBy>
  <cp:revision>16</cp:revision>
  <dcterms:created xsi:type="dcterms:W3CDTF">2016-03-27T12:47:27Z</dcterms:created>
  <dcterms:modified xsi:type="dcterms:W3CDTF">2016-04-10T14:59:16Z</dcterms:modified>
</cp:coreProperties>
</file>